
<file path=[Content_Types].xml><?xml version="1.0" encoding="utf-8"?>
<Types xmlns="http://schemas.openxmlformats.org/package/2006/content-types">
  <Default Extension="png" ContentType="image/png"/>
  <Default Extension="xlsm" ContentType="application/vnd.ms-excel.sheet.macroEnabled.12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7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  <p:sldId id="277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4" roundtripDataSignature="AMtx7mgmtQ7hZNwZgrZD0yXUGcTTMWYj5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44" autoAdjust="0"/>
    <p:restoredTop sz="94660"/>
  </p:normalViewPr>
  <p:slideViewPr>
    <p:cSldViewPr snapToGrid="0">
      <p:cViewPr varScale="1">
        <p:scale>
          <a:sx n="71" d="100"/>
          <a:sy n="71" d="100"/>
        </p:scale>
        <p:origin x="69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customschemas.google.com/relationships/presentationmetadata" Target="meta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.png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4" name="Google Shape;24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8" name="Google Shape;258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lide de Título" type="title">
  <p:cSld name="TITLE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13" descr="\\DROBO-FS\QuickDrops\JB\PPTX NG\Droplets\LightingOverlay.png"/>
          <p:cNvPicPr preferRelativeResize="0"/>
          <p:nvPr/>
        </p:nvPicPr>
        <p:blipFill rotWithShape="1">
          <a:blip r:embed="rId2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" name="Google Shape;54;p13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</p:grpSpPr>
        <p:sp>
          <p:nvSpPr>
            <p:cNvPr id="55" name="Google Shape;55;p13"/>
            <p:cNvSpPr/>
            <p:nvPr/>
          </p:nvSpPr>
          <p:spPr>
            <a:xfrm>
              <a:off x="1209675" y="4763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3"/>
            <p:cNvSpPr/>
            <p:nvPr/>
          </p:nvSpPr>
          <p:spPr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3"/>
            <p:cNvSpPr/>
            <p:nvPr/>
          </p:nvSpPr>
          <p:spPr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3"/>
            <p:cNvSpPr/>
            <p:nvPr/>
          </p:nvSpPr>
          <p:spPr>
            <a:xfrm>
              <a:off x="414338" y="9525"/>
              <a:ext cx="28575" cy="4481513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3"/>
            <p:cNvSpPr/>
            <p:nvPr/>
          </p:nvSpPr>
          <p:spPr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3"/>
            <p:cNvSpPr/>
            <p:nvPr/>
          </p:nvSpPr>
          <p:spPr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1" name="Google Shape;61;p13"/>
            <p:cNvSpPr/>
            <p:nvPr/>
          </p:nvSpPr>
          <p:spPr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l" t="t" r="r" b="b"/>
              <a:pathLst>
                <a:path w="237" h="1135" extrusionOk="0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2" name="Google Shape;62;p13"/>
            <p:cNvSpPr/>
            <p:nvPr/>
          </p:nvSpPr>
          <p:spPr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3"/>
            <p:cNvSpPr/>
            <p:nvPr/>
          </p:nvSpPr>
          <p:spPr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4" name="Google Shape;64;p13"/>
            <p:cNvSpPr/>
            <p:nvPr/>
          </p:nvSpPr>
          <p:spPr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5" name="Google Shape;65;p13"/>
            <p:cNvSpPr/>
            <p:nvPr/>
          </p:nvSpPr>
          <p:spPr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3"/>
            <p:cNvSpPr/>
            <p:nvPr/>
          </p:nvSpPr>
          <p:spPr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3"/>
            <p:cNvSpPr/>
            <p:nvPr/>
          </p:nvSpPr>
          <p:spPr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l" t="t" r="r" b="b"/>
              <a:pathLst>
                <a:path w="264" h="329" extrusionOk="0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68" name="Google Shape;68;p13"/>
            <p:cNvSpPr/>
            <p:nvPr/>
          </p:nvSpPr>
          <p:spPr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l" t="t" r="r" b="b"/>
              <a:pathLst>
                <a:path w="34" h="31" extrusionOk="0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3"/>
            <p:cNvSpPr/>
            <p:nvPr/>
          </p:nvSpPr>
          <p:spPr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l" t="t" r="r" b="b"/>
              <a:pathLst>
                <a:path w="96" h="572" extrusionOk="0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0" name="Google Shape;70;p13"/>
            <p:cNvSpPr/>
            <p:nvPr/>
          </p:nvSpPr>
          <p:spPr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3"/>
            <p:cNvSpPr/>
            <p:nvPr/>
          </p:nvSpPr>
          <p:spPr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3"/>
            <p:cNvSpPr/>
            <p:nvPr/>
          </p:nvSpPr>
          <p:spPr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l" t="t" r="r" b="b"/>
              <a:pathLst>
                <a:path w="213" h="766" extrusionOk="0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3" name="Google Shape;73;p13"/>
            <p:cNvSpPr/>
            <p:nvPr/>
          </p:nvSpPr>
          <p:spPr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l" t="t" r="r" b="b"/>
              <a:pathLst>
                <a:path w="33" h="33" extrusionOk="0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3"/>
            <p:cNvSpPr/>
            <p:nvPr/>
          </p:nvSpPr>
          <p:spPr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3"/>
            <p:cNvSpPr/>
            <p:nvPr/>
          </p:nvSpPr>
          <p:spPr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l" t="t" r="r" b="b"/>
              <a:pathLst>
                <a:path w="84" h="168" extrusionOk="0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6" name="Google Shape;76;p13"/>
            <p:cNvSpPr/>
            <p:nvPr/>
          </p:nvSpPr>
          <p:spPr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13"/>
            <p:cNvSpPr/>
            <p:nvPr/>
          </p:nvSpPr>
          <p:spPr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l" t="t" r="r" b="b"/>
              <a:pathLst>
                <a:path w="84" h="170" extrusionOk="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78" name="Google Shape;78;p13"/>
            <p:cNvSpPr/>
            <p:nvPr/>
          </p:nvSpPr>
          <p:spPr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3"/>
            <p:cNvSpPr/>
            <p:nvPr/>
          </p:nvSpPr>
          <p:spPr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l" t="t" r="r" b="b"/>
              <a:pathLst>
                <a:path w="195" h="982" extrusionOk="0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0" name="Google Shape;80;p13"/>
            <p:cNvSpPr/>
            <p:nvPr/>
          </p:nvSpPr>
          <p:spPr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l" t="t" r="r" b="b"/>
              <a:pathLst>
                <a:path w="192" h="1120" extrusionOk="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2" name="Google Shape;82;p13"/>
            <p:cNvSpPr/>
            <p:nvPr/>
          </p:nvSpPr>
          <p:spPr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13"/>
            <p:cNvSpPr/>
            <p:nvPr/>
          </p:nvSpPr>
          <p:spPr>
            <a:xfrm>
              <a:off x="642938" y="6610350"/>
              <a:ext cx="23813" cy="242888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3"/>
            <p:cNvSpPr/>
            <p:nvPr/>
          </p:nvSpPr>
          <p:spPr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3"/>
            <p:cNvSpPr/>
            <p:nvPr/>
          </p:nvSpPr>
          <p:spPr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l" t="t" r="r" b="b"/>
              <a:pathLst>
                <a:path w="120" h="291" extrusionOk="0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6" name="Google Shape;86;p13"/>
            <p:cNvSpPr/>
            <p:nvPr/>
          </p:nvSpPr>
          <p:spPr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l" t="t" r="r" b="b"/>
              <a:pathLst>
                <a:path w="135" h="476" extrusionOk="0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7" name="Google Shape;87;p13"/>
            <p:cNvSpPr/>
            <p:nvPr/>
          </p:nvSpPr>
          <p:spPr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l" t="t" r="r" b="b"/>
              <a:pathLst>
                <a:path w="35" h="34" extrusionOk="0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3"/>
            <p:cNvSpPr/>
            <p:nvPr/>
          </p:nvSpPr>
          <p:spPr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l" t="t" r="r" b="b"/>
              <a:pathLst>
                <a:path w="402" h="2536" extrusionOk="0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89" name="Google Shape;89;p13"/>
            <p:cNvSpPr/>
            <p:nvPr/>
          </p:nvSpPr>
          <p:spPr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l" t="t" r="r" b="b"/>
              <a:pathLst>
                <a:path w="90" h="300" extrusionOk="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0" name="Google Shape;90;p13"/>
            <p:cNvSpPr/>
            <p:nvPr/>
          </p:nvSpPr>
          <p:spPr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3"/>
            <p:cNvSpPr/>
            <p:nvPr/>
          </p:nvSpPr>
          <p:spPr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l" t="t" r="r" b="b"/>
              <a:pathLst>
                <a:path w="90" h="299" extrusionOk="0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2" name="Google Shape;92;p13"/>
            <p:cNvSpPr/>
            <p:nvPr/>
          </p:nvSpPr>
          <p:spPr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/>
            <p:nvPr/>
          </p:nvSpPr>
          <p:spPr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l" t="t" r="r" b="b"/>
              <a:pathLst>
                <a:path w="72" h="285" extrusionOk="0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4" name="Google Shape;94;p13"/>
            <p:cNvSpPr/>
            <p:nvPr/>
          </p:nvSpPr>
          <p:spPr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l" t="t" r="r" b="b"/>
              <a:pathLst>
                <a:path w="23" h="23" extrusionOk="0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3"/>
            <p:cNvSpPr/>
            <p:nvPr/>
          </p:nvSpPr>
          <p:spPr>
            <a:xfrm>
              <a:off x="1228725" y="4662488"/>
              <a:ext cx="23813" cy="2181225"/>
            </a:xfrm>
            <a:prstGeom prst="rect">
              <a:avLst/>
            </a:pr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3"/>
            <p:cNvSpPr/>
            <p:nvPr/>
          </p:nvSpPr>
          <p:spPr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l" t="t" r="r" b="b"/>
              <a:pathLst>
                <a:path w="234" h="1135" extrusionOk="0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7" name="Google Shape;97;p13"/>
            <p:cNvSpPr/>
            <p:nvPr/>
          </p:nvSpPr>
          <p:spPr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/>
            <p:nvPr/>
          </p:nvSpPr>
          <p:spPr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l" t="t" r="r" b="b"/>
              <a:pathLst>
                <a:path w="219" h="1802" extrusionOk="0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99" name="Google Shape;99;p13"/>
            <p:cNvSpPr/>
            <p:nvPr/>
          </p:nvSpPr>
          <p:spPr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3"/>
            <p:cNvSpPr/>
            <p:nvPr/>
          </p:nvSpPr>
          <p:spPr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3"/>
            <p:cNvSpPr/>
            <p:nvPr/>
          </p:nvSpPr>
          <p:spPr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l" t="t" r="r" b="b"/>
              <a:pathLst>
                <a:path w="234" h="898" extrusionOk="0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2" name="Google Shape;102;p13"/>
            <p:cNvSpPr/>
            <p:nvPr/>
          </p:nvSpPr>
          <p:spPr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l" t="t" r="r" b="b"/>
              <a:pathLst>
                <a:path w="96" h="575" extrusionOk="0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3" name="Google Shape;103;p13"/>
            <p:cNvSpPr/>
            <p:nvPr/>
          </p:nvSpPr>
          <p:spPr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40" h="40" extrusionOk="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/>
            <p:nvPr/>
          </p:nvSpPr>
          <p:spPr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l" t="t" r="r" b="b"/>
              <a:pathLst>
                <a:path w="264" h="332" extrusionOk="0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6" name="Google Shape;106;p13"/>
            <p:cNvSpPr/>
            <p:nvPr/>
          </p:nvSpPr>
          <p:spPr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l" t="t" r="r" b="b"/>
              <a:pathLst>
                <a:path w="33" h="31" extrusionOk="0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3"/>
            <p:cNvSpPr/>
            <p:nvPr/>
          </p:nvSpPr>
          <p:spPr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l" t="t" r="r" b="b"/>
              <a:pathLst>
                <a:path w="147" h="3215" extrusionOk="0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</p:sp>
        <p:sp>
          <p:nvSpPr>
            <p:cNvPr id="108" name="Google Shape;108;p13"/>
            <p:cNvSpPr/>
            <p:nvPr/>
          </p:nvSpPr>
          <p:spPr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rgbClr val="3B4B54"/>
                </a:gs>
              </a:gsLst>
              <a:lin ang="54000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109;p13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0" name="Google Shape;110;p13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  <a:defRPr sz="2000" cap="none">
                <a:solidFill>
                  <a:schemeClr val="lt2"/>
                </a:solidFill>
              </a:defRPr>
            </a:lvl1pPr>
            <a:lvl2pPr lvl="1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/>
            </a:lvl2pPr>
            <a:lvl3pPr lvl="2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3pPr>
            <a:lvl4pPr lvl="3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4pPr>
            <a:lvl5pPr lvl="4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5pPr>
            <a:lvl6pPr lvl="5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6pPr>
            <a:lvl7pPr lvl="6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7pPr>
            <a:lvl8pPr lvl="7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8pPr>
            <a:lvl9pPr lvl="8" algn="ctr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9pPr>
          </a:lstStyle>
          <a:p>
            <a:endParaRPr/>
          </a:p>
        </p:txBody>
      </p:sp>
      <p:sp>
        <p:nvSpPr>
          <p:cNvPr id="111" name="Google Shape;111;p13"/>
          <p:cNvSpPr txBox="1">
            <a:spLocks noGrp="1"/>
          </p:cNvSpPr>
          <p:nvPr>
            <p:ph type="dt" idx="10"/>
          </p:nvPr>
        </p:nvSpPr>
        <p:spPr>
          <a:xfrm>
            <a:off x="7077511" y="5410201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13"/>
          <p:cNvSpPr txBox="1">
            <a:spLocks noGrp="1"/>
          </p:cNvSpPr>
          <p:nvPr>
            <p:ph type="ftr" idx="11"/>
          </p:nvPr>
        </p:nvSpPr>
        <p:spPr>
          <a:xfrm>
            <a:off x="1876424" y="5410201"/>
            <a:ext cx="512488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3"/>
          <p:cNvSpPr txBox="1">
            <a:spLocks noGrp="1"/>
          </p:cNvSpPr>
          <p:nvPr>
            <p:ph type="sldNum" idx="12"/>
          </p:nvPr>
        </p:nvSpPr>
        <p:spPr>
          <a:xfrm>
            <a:off x="9896911" y="5410199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to Panorâmica com Legenda">
  <p:cSld name="Foto Panorâmica com Legenda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2"/>
          <p:cNvSpPr txBox="1"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2"/>
          <p:cNvSpPr>
            <a:spLocks noGrp="1"/>
          </p:cNvSpPr>
          <p:nvPr>
            <p:ph type="pic" idx="2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8" name="Google Shape;168;p22"/>
          <p:cNvSpPr txBox="1">
            <a:spLocks noGrp="1"/>
          </p:cNvSpPr>
          <p:nvPr>
            <p:ph type="body" idx="1"/>
          </p:nvPr>
        </p:nvSpPr>
        <p:spPr>
          <a:xfrm>
            <a:off x="1141364" y="5124020"/>
            <a:ext cx="9910859" cy="682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9" name="Google Shape;169;p2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2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Legenda">
  <p:cSld name="Título e Legenda"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3"/>
          <p:cNvSpPr txBox="1"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23"/>
          <p:cNvSpPr txBox="1">
            <a:spLocks noGrp="1"/>
          </p:cNvSpPr>
          <p:nvPr>
            <p:ph type="body" idx="1"/>
          </p:nvPr>
        </p:nvSpPr>
        <p:spPr>
          <a:xfrm>
            <a:off x="1141410" y="4419599"/>
            <a:ext cx="9904459" cy="13715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75" name="Google Shape;175;p23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23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7" name="Google Shape;177;p23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itação com Legenda">
  <p:cSld name="Citação com Legenda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4"/>
          <p:cNvSpPr txBox="1"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0" name="Google Shape;180;p24"/>
          <p:cNvSpPr txBox="1">
            <a:spLocks noGrp="1"/>
          </p:cNvSpPr>
          <p:nvPr>
            <p:ph type="body" idx="1"/>
          </p:nvPr>
        </p:nvSpPr>
        <p:spPr>
          <a:xfrm>
            <a:off x="1720644" y="3365557"/>
            <a:ext cx="8752299" cy="54896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1" name="Google Shape;181;p24"/>
          <p:cNvSpPr txBox="1">
            <a:spLocks noGrp="1"/>
          </p:cNvSpPr>
          <p:nvPr>
            <p:ph type="body" idx="2"/>
          </p:nvPr>
        </p:nvSpPr>
        <p:spPr>
          <a:xfrm>
            <a:off x="1141411" y="4309919"/>
            <a:ext cx="9906002" cy="148949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82" name="Google Shape;182;p2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3" name="Google Shape;183;p2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4" name="Google Shape;184;p2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sp>
        <p:nvSpPr>
          <p:cNvPr id="185" name="Google Shape;185;p24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pt-BR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“</a:t>
            </a:r>
            <a:endParaRPr/>
          </a:p>
        </p:txBody>
      </p:sp>
      <p:sp>
        <p:nvSpPr>
          <p:cNvPr id="186" name="Google Shape;186;p24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Font typeface="Twentieth Century"/>
              <a:buNone/>
            </a:pPr>
            <a:r>
              <a:rPr lang="pt-BR" sz="8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rPr>
              <a:t>”</a:t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rtão de Nome">
  <p:cSld name="Cartão de Nome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5"/>
          <p:cNvSpPr txBox="1"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5"/>
          <p:cNvSpPr txBox="1">
            <a:spLocks noGrp="1"/>
          </p:cNvSpPr>
          <p:nvPr>
            <p:ph type="body" idx="1"/>
          </p:nvPr>
        </p:nvSpPr>
        <p:spPr>
          <a:xfrm>
            <a:off x="1141364" y="4657655"/>
            <a:ext cx="9904505" cy="11406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90" name="Google Shape;190;p2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1" name="Google Shape;191;p2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2" name="Google Shape;192;p2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nas">
  <p:cSld name="3 Coluna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6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26"/>
          <p:cNvSpPr txBox="1"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6" name="Google Shape;196;p26"/>
          <p:cNvSpPr txBox="1">
            <a:spLocks noGrp="1"/>
          </p:cNvSpPr>
          <p:nvPr>
            <p:ph type="body" idx="2"/>
          </p:nvPr>
        </p:nvSpPr>
        <p:spPr>
          <a:xfrm>
            <a:off x="1127918" y="3360263"/>
            <a:ext cx="3208735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7" name="Google Shape;197;p26"/>
          <p:cNvSpPr txBox="1">
            <a:spLocks noGrp="1"/>
          </p:cNvSpPr>
          <p:nvPr>
            <p:ph type="body" idx="3"/>
          </p:nvPr>
        </p:nvSpPr>
        <p:spPr>
          <a:xfrm>
            <a:off x="4514766" y="2677635"/>
            <a:ext cx="3184385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98" name="Google Shape;198;p26"/>
          <p:cNvSpPr txBox="1">
            <a:spLocks noGrp="1"/>
          </p:cNvSpPr>
          <p:nvPr>
            <p:ph type="body" idx="4"/>
          </p:nvPr>
        </p:nvSpPr>
        <p:spPr>
          <a:xfrm>
            <a:off x="4504213" y="3363435"/>
            <a:ext cx="3195830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199" name="Google Shape;199;p26"/>
          <p:cNvSpPr txBox="1">
            <a:spLocks noGrp="1"/>
          </p:cNvSpPr>
          <p:nvPr>
            <p:ph type="body" idx="5"/>
          </p:nvPr>
        </p:nvSpPr>
        <p:spPr>
          <a:xfrm>
            <a:off x="7852442" y="2674463"/>
            <a:ext cx="3194968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0" name="Google Shape;200;p26"/>
          <p:cNvSpPr txBox="1">
            <a:spLocks noGrp="1"/>
          </p:cNvSpPr>
          <p:nvPr>
            <p:ph type="body" idx="6"/>
          </p:nvPr>
        </p:nvSpPr>
        <p:spPr>
          <a:xfrm>
            <a:off x="7852442" y="3360263"/>
            <a:ext cx="3194968" cy="24309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1" name="Google Shape;201;p2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2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2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 Colunas de Imagem">
  <p:cSld name="3 Colunas de Imagem"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7"/>
          <p:cNvSpPr txBox="1"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6" name="Google Shape;206;p27"/>
          <p:cNvSpPr txBox="1"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07" name="Google Shape;207;p27"/>
          <p:cNvSpPr>
            <a:spLocks noGrp="1"/>
          </p:cNvSpPr>
          <p:nvPr>
            <p:ph type="pic" idx="2"/>
          </p:nvPr>
        </p:nvSpPr>
        <p:spPr>
          <a:xfrm>
            <a:off x="1141413" y="2666998"/>
            <a:ext cx="31952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08" name="Google Shape;208;p27"/>
          <p:cNvSpPr txBox="1">
            <a:spLocks noGrp="1"/>
          </p:cNvSpPr>
          <p:nvPr>
            <p:ph type="body" idx="3"/>
          </p:nvPr>
        </p:nvSpPr>
        <p:spPr>
          <a:xfrm>
            <a:off x="1141413" y="4980858"/>
            <a:ext cx="3195240" cy="8178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09" name="Google Shape;209;p27"/>
          <p:cNvSpPr txBox="1">
            <a:spLocks noGrp="1"/>
          </p:cNvSpPr>
          <p:nvPr>
            <p:ph type="body" idx="4"/>
          </p:nvPr>
        </p:nvSpPr>
        <p:spPr>
          <a:xfrm>
            <a:off x="4489053" y="4404596"/>
            <a:ext cx="3200400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0" name="Google Shape;210;p27"/>
          <p:cNvSpPr>
            <a:spLocks noGrp="1"/>
          </p:cNvSpPr>
          <p:nvPr>
            <p:ph type="pic" idx="5"/>
          </p:nvPr>
        </p:nvSpPr>
        <p:spPr>
          <a:xfrm>
            <a:off x="4489053" y="2666998"/>
            <a:ext cx="3198940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1" name="Google Shape;211;p27"/>
          <p:cNvSpPr txBox="1">
            <a:spLocks noGrp="1"/>
          </p:cNvSpPr>
          <p:nvPr>
            <p:ph type="body" idx="6"/>
          </p:nvPr>
        </p:nvSpPr>
        <p:spPr>
          <a:xfrm>
            <a:off x="4487593" y="4980857"/>
            <a:ext cx="3200400" cy="8103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2" name="Google Shape;212;p27"/>
          <p:cNvSpPr txBox="1">
            <a:spLocks noGrp="1"/>
          </p:cNvSpPr>
          <p:nvPr>
            <p:ph type="body" idx="7"/>
          </p:nvPr>
        </p:nvSpPr>
        <p:spPr>
          <a:xfrm>
            <a:off x="7852567" y="4404595"/>
            <a:ext cx="3190741" cy="5762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213" name="Google Shape;213;p27"/>
          <p:cNvSpPr>
            <a:spLocks noGrp="1"/>
          </p:cNvSpPr>
          <p:nvPr>
            <p:ph type="pic" idx="8"/>
          </p:nvPr>
        </p:nvSpPr>
        <p:spPr>
          <a:xfrm>
            <a:off x="7852442" y="2666998"/>
            <a:ext cx="3194969" cy="1524000"/>
          </a:xfrm>
          <a:prstGeom prst="round2DiagRect">
            <a:avLst>
              <a:gd name="adj1" fmla="val 16667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214" name="Google Shape;214;p27"/>
          <p:cNvSpPr txBox="1">
            <a:spLocks noGrp="1"/>
          </p:cNvSpPr>
          <p:nvPr>
            <p:ph type="body" idx="9"/>
          </p:nvPr>
        </p:nvSpPr>
        <p:spPr>
          <a:xfrm>
            <a:off x="7852442" y="4980854"/>
            <a:ext cx="3194968" cy="8103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125"/>
              <a:buNone/>
              <a:defRPr sz="900"/>
            </a:lvl9pPr>
          </a:lstStyle>
          <a:p>
            <a:endParaRPr/>
          </a:p>
        </p:txBody>
      </p:sp>
      <p:sp>
        <p:nvSpPr>
          <p:cNvPr id="215" name="Google Shape;215;p2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6" name="Google Shape;216;p2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0" name="Google Shape;220;p28"/>
          <p:cNvSpPr txBox="1">
            <a:spLocks noGrp="1"/>
          </p:cNvSpPr>
          <p:nvPr>
            <p:ph type="body" idx="1"/>
          </p:nvPr>
        </p:nvSpPr>
        <p:spPr>
          <a:xfrm rot="5400000">
            <a:off x="4323555" y="-932655"/>
            <a:ext cx="3541714" cy="9905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1" name="Google Shape;221;p2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2" name="Google Shape;222;p2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3" name="Google Shape;223;p2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29"/>
          <p:cNvSpPr txBox="1">
            <a:spLocks noGrp="1"/>
          </p:cNvSpPr>
          <p:nvPr>
            <p:ph type="title"/>
          </p:nvPr>
        </p:nvSpPr>
        <p:spPr>
          <a:xfrm rot="5400000">
            <a:off x="7454105" y="2197894"/>
            <a:ext cx="5181601" cy="20050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6" name="Google Shape;226;p29"/>
          <p:cNvSpPr txBox="1">
            <a:spLocks noGrp="1"/>
          </p:cNvSpPr>
          <p:nvPr>
            <p:ph type="body" idx="1"/>
          </p:nvPr>
        </p:nvSpPr>
        <p:spPr>
          <a:xfrm rot="5400000">
            <a:off x="2424905" y="-673895"/>
            <a:ext cx="5181601" cy="7748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227" name="Google Shape;227;p2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6" name="Google Shape;116;p14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17" name="Google Shape;117;p14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14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4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5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2" name="Google Shape;122;p15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487838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3" name="Google Shape;123;p15"/>
          <p:cNvSpPr txBox="1">
            <a:spLocks noGrp="1"/>
          </p:cNvSpPr>
          <p:nvPr>
            <p:ph type="body" idx="2"/>
          </p:nvPr>
        </p:nvSpPr>
        <p:spPr>
          <a:xfrm>
            <a:off x="6172200" y="2249486"/>
            <a:ext cx="48752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24" name="Google Shape;124;p15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15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6"/>
          <p:cNvSpPr txBox="1"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6"/>
          <p:cNvSpPr txBox="1"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>
                <a:solidFill>
                  <a:schemeClr val="lt1"/>
                </a:solidFill>
              </a:defRPr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0" name="Google Shape;130;p16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1" name="Google Shape;131;p16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2" name="Google Shape;132;p16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7"/>
          <p:cNvSpPr txBox="1"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5" name="Google Shape;135;p17"/>
          <p:cNvSpPr txBox="1"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6" name="Google Shape;136;p17"/>
          <p:cNvSpPr txBox="1">
            <a:spLocks noGrp="1"/>
          </p:cNvSpPr>
          <p:nvPr>
            <p:ph type="body" idx="2"/>
          </p:nvPr>
        </p:nvSpPr>
        <p:spPr>
          <a:xfrm>
            <a:off x="1141410" y="3073397"/>
            <a:ext cx="4878391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7" name="Google Shape;137;p17"/>
          <p:cNvSpPr txBox="1">
            <a:spLocks noGrp="1"/>
          </p:cNvSpPr>
          <p:nvPr>
            <p:ph type="body" idx="3"/>
          </p:nvPr>
        </p:nvSpPr>
        <p:spPr>
          <a:xfrm>
            <a:off x="6400808" y="2249485"/>
            <a:ext cx="4646602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2400" b="0" cap="none">
                <a:solidFill>
                  <a:schemeClr val="lt1"/>
                </a:solidFill>
              </a:defRPr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000" b="1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None/>
              <a:defRPr sz="1800" b="1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 b="1"/>
            </a:lvl9pPr>
          </a:lstStyle>
          <a:p>
            <a:endParaRPr/>
          </a:p>
        </p:txBody>
      </p:sp>
      <p:sp>
        <p:nvSpPr>
          <p:cNvPr id="138" name="Google Shape;138;p17"/>
          <p:cNvSpPr txBox="1">
            <a:spLocks noGrp="1"/>
          </p:cNvSpPr>
          <p:nvPr>
            <p:ph type="body" idx="4"/>
          </p:nvPr>
        </p:nvSpPr>
        <p:spPr>
          <a:xfrm>
            <a:off x="6172200" y="3073397"/>
            <a:ext cx="4875210" cy="27178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39" name="Google Shape;139;p17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7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8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6" name="Google Shape;146;p18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9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9" name="Google Shape;149;p19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0" name="Google Shape;150;p19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0"/>
          <p:cNvSpPr txBox="1"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3" name="Google Shape;153;p20"/>
          <p:cNvSpPr txBox="1">
            <a:spLocks noGrp="1"/>
          </p:cNvSpPr>
          <p:nvPr>
            <p:ph type="body" idx="1"/>
          </p:nvPr>
        </p:nvSpPr>
        <p:spPr>
          <a:xfrm>
            <a:off x="5156200" y="592666"/>
            <a:ext cx="5891209" cy="51985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371475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1pPr>
            <a:lvl2pPr marL="914400" lvl="1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2pPr>
            <a:lvl3pPr marL="1371600" lvl="2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3pPr>
            <a:lvl4pPr marL="1828800" lvl="3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4pPr>
            <a:lvl5pPr marL="2286000" lvl="4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5pPr>
            <a:lvl6pPr marL="2743200" lvl="5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6pPr>
            <a:lvl7pPr marL="3200400" lvl="6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7pPr>
            <a:lvl8pPr marL="3657600" lvl="7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8pPr>
            <a:lvl9pPr marL="4114800" lvl="8" indent="-371475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Char char="•"/>
              <a:defRPr/>
            </a:lvl9pPr>
          </a:lstStyle>
          <a:p>
            <a:endParaRPr/>
          </a:p>
        </p:txBody>
      </p:sp>
      <p:sp>
        <p:nvSpPr>
          <p:cNvPr id="154" name="Google Shape;154;p20"/>
          <p:cNvSpPr txBox="1">
            <a:spLocks noGrp="1"/>
          </p:cNvSpPr>
          <p:nvPr>
            <p:ph type="body" idx="2"/>
          </p:nvPr>
        </p:nvSpPr>
        <p:spPr>
          <a:xfrm>
            <a:off x="1146705" y="2249486"/>
            <a:ext cx="3856037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55" name="Google Shape;155;p20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6" name="Google Shape;156;p20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20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1"/>
          <p:cNvSpPr txBox="1"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wentieth Century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0" name="Google Shape;160;p21"/>
          <p:cNvSpPr>
            <a:spLocks noGrp="1"/>
          </p:cNvSpPr>
          <p:nvPr>
            <p:ph type="pic" idx="2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noFill/>
          <a:ln w="19050" cap="sq" cmpd="sng">
            <a:solidFill>
              <a:srgbClr val="B0BFC7">
                <a:alpha val="60000"/>
              </a:srgbClr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88900" dist="38100" dir="5400000" algn="t" rotWithShape="0">
              <a:srgbClr val="000000">
                <a:alpha val="40000"/>
              </a:srgbClr>
            </a:outerShdw>
          </a:effectLst>
        </p:spPr>
      </p:sp>
      <p:sp>
        <p:nvSpPr>
          <p:cNvPr id="161" name="Google Shape;161;p21"/>
          <p:cNvSpPr txBox="1">
            <a:spLocks noGrp="1"/>
          </p:cNvSpPr>
          <p:nvPr>
            <p:ph type="body" idx="1"/>
          </p:nvPr>
        </p:nvSpPr>
        <p:spPr>
          <a:xfrm>
            <a:off x="1141410" y="2249486"/>
            <a:ext cx="5934511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600"/>
            </a:lvl1pPr>
            <a:lvl2pPr marL="914400" lvl="1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None/>
              <a:defRPr sz="1400"/>
            </a:lvl2pPr>
            <a:lvl3pPr marL="1371600" lvl="2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200"/>
            </a:lvl3pPr>
            <a:lvl4pPr marL="1828800" lvl="3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4pPr>
            <a:lvl5pPr marL="2286000" lvl="4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5pPr>
            <a:lvl6pPr marL="2743200" lvl="5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6pPr>
            <a:lvl7pPr marL="3200400" lvl="6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7pPr>
            <a:lvl8pPr marL="3657600" lvl="7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8pPr>
            <a:lvl9pPr marL="4114800" lvl="8" indent="-2286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250"/>
              <a:buNone/>
              <a:defRPr sz="1000"/>
            </a:lvl9pPr>
          </a:lstStyle>
          <a:p>
            <a:endParaRPr/>
          </a:p>
        </p:txBody>
      </p:sp>
      <p:sp>
        <p:nvSpPr>
          <p:cNvPr id="162" name="Google Shape;162;p21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21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9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oogle Shape;6;p12" descr="\\DROBO-FS\QuickDrops\JB\PPTX NG\Droplets\LightingOverlay.png"/>
          <p:cNvPicPr preferRelativeResize="0"/>
          <p:nvPr/>
        </p:nvPicPr>
        <p:blipFill rotWithShape="1">
          <a:blip r:embed="rId20">
            <a:alphaModFix amt="30000"/>
          </a:blip>
          <a:srcRect/>
          <a:stretch/>
        </p:blipFill>
        <p:spPr>
          <a:xfrm>
            <a:off x="0" y="-1"/>
            <a:ext cx="12192003" cy="68580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" name="Google Shape;7;p12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8" name="Google Shape;8;p12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</p:grpSpPr>
          <p:sp>
            <p:nvSpPr>
              <p:cNvPr id="9" name="Google Shape;9;p12"/>
              <p:cNvSpPr/>
              <p:nvPr/>
            </p:nvSpPr>
            <p:spPr>
              <a:xfrm>
                <a:off x="114300" y="4763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" name="Google Shape;10;p12"/>
              <p:cNvSpPr/>
              <p:nvPr/>
            </p:nvSpPr>
            <p:spPr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" name="Google Shape;11;p12"/>
              <p:cNvSpPr/>
              <p:nvPr/>
            </p:nvSpPr>
            <p:spPr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12;p12"/>
              <p:cNvSpPr/>
              <p:nvPr/>
            </p:nvSpPr>
            <p:spPr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41" extrusionOk="0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3" name="Google Shape;13;p12"/>
              <p:cNvSpPr/>
              <p:nvPr/>
            </p:nvSpPr>
            <p:spPr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14;p12"/>
              <p:cNvSpPr/>
              <p:nvPr/>
            </p:nvSpPr>
            <p:spPr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l" t="t" r="r" b="b"/>
                <a:pathLst>
                  <a:path w="233" h="901" extrusionOk="0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5" name="Google Shape;15;p12"/>
              <p:cNvSpPr/>
              <p:nvPr/>
            </p:nvSpPr>
            <p:spPr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6" name="Google Shape;16;p12"/>
              <p:cNvSpPr/>
              <p:nvPr/>
            </p:nvSpPr>
            <p:spPr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Google Shape;17;p12"/>
              <p:cNvSpPr/>
              <p:nvPr/>
            </p:nvSpPr>
            <p:spPr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18;p12"/>
              <p:cNvSpPr/>
              <p:nvPr/>
            </p:nvSpPr>
            <p:spPr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l" t="t" r="r" b="b"/>
                <a:pathLst>
                  <a:path w="266" h="332" extrusionOk="0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19" name="Google Shape;19;p12"/>
              <p:cNvSpPr/>
              <p:nvPr/>
            </p:nvSpPr>
            <p:spPr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4" h="31" extrusionOk="0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cxnSp>
            <p:nvCxnSpPr>
              <p:cNvPr id="20" name="Google Shape;20;p12"/>
              <p:cNvCxnSpPr/>
              <p:nvPr/>
            </p:nvCxnSpPr>
            <p:spPr>
              <a:xfrm>
                <a:off x="-4763" y="9525"/>
                <a:ext cx="0" cy="0"/>
              </a:xfrm>
              <a:prstGeom prst="straightConnector1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 w="9525" cap="flat" cmpd="sng">
                <a:solidFill>
                  <a:srgbClr val="FFFFFF"/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</p:cxnSp>
          <p:sp>
            <p:nvSpPr>
              <p:cNvPr id="21" name="Google Shape;21;p12"/>
              <p:cNvSpPr/>
              <p:nvPr/>
            </p:nvSpPr>
            <p:spPr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l" t="t" r="r" b="b"/>
                <a:pathLst>
                  <a:path w="78" h="80" extrusionOk="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2" name="Google Shape;22;p12"/>
              <p:cNvSpPr/>
              <p:nvPr/>
            </p:nvSpPr>
            <p:spPr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l" t="t" r="r" b="b"/>
                <a:pathLst>
                  <a:path w="93" h="303" extrusionOk="0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3" name="Google Shape;23;p12"/>
              <p:cNvSpPr/>
              <p:nvPr/>
            </p:nvSpPr>
            <p:spPr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90" h="300" extrusionOk="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4" name="Google Shape;24;p12"/>
              <p:cNvSpPr/>
              <p:nvPr/>
            </p:nvSpPr>
            <p:spPr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4" h="23" extrusionOk="0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25;p12"/>
              <p:cNvSpPr/>
              <p:nvPr/>
            </p:nvSpPr>
            <p:spPr>
              <a:xfrm>
                <a:off x="133350" y="4662488"/>
                <a:ext cx="23813" cy="2181225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26;p12"/>
              <p:cNvSpPr/>
              <p:nvPr/>
            </p:nvSpPr>
            <p:spPr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135" extrusionOk="0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7" name="Google Shape;27;p12"/>
              <p:cNvSpPr/>
              <p:nvPr/>
            </p:nvSpPr>
            <p:spPr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28;p12"/>
              <p:cNvSpPr/>
              <p:nvPr/>
            </p:nvSpPr>
            <p:spPr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l" t="t" r="r" b="b"/>
                <a:pathLst>
                  <a:path w="54" h="766" extrusionOk="0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29" name="Google Shape;29;p12"/>
              <p:cNvSpPr/>
              <p:nvPr/>
            </p:nvSpPr>
            <p:spPr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;p12"/>
              <p:cNvSpPr/>
              <p:nvPr/>
            </p:nvSpPr>
            <p:spPr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l" t="t" r="r" b="b"/>
                <a:pathLst>
                  <a:path w="236" h="898" extrusionOk="0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1" name="Google Shape;31;p12"/>
              <p:cNvSpPr/>
              <p:nvPr/>
            </p:nvSpPr>
            <p:spPr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l" t="t" r="r" b="b"/>
                <a:pathLst>
                  <a:path w="96" h="575" extrusionOk="0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2" name="Google Shape;32;p12"/>
              <p:cNvSpPr/>
              <p:nvPr/>
            </p:nvSpPr>
            <p:spPr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3;p12"/>
              <p:cNvSpPr/>
              <p:nvPr/>
            </p:nvSpPr>
            <p:spPr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4;p12"/>
              <p:cNvSpPr/>
              <p:nvPr/>
            </p:nvSpPr>
            <p:spPr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6" extrusionOk="0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5" name="Google Shape;35;p12"/>
              <p:cNvSpPr/>
              <p:nvPr/>
            </p:nvSpPr>
            <p:spPr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l" t="t" r="r" b="b"/>
                <a:pathLst>
                  <a:path w="33" h="31" extrusionOk="0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12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</p:grpSpPr>
          <p:sp>
            <p:nvSpPr>
              <p:cNvPr id="37" name="Google Shape;37;p12"/>
              <p:cNvSpPr/>
              <p:nvPr/>
            </p:nvSpPr>
            <p:spPr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l" t="t" r="r" b="b"/>
                <a:pathLst>
                  <a:path w="263" h="323" extrusionOk="0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38" name="Google Shape;38;p12"/>
              <p:cNvSpPr/>
              <p:nvPr/>
            </p:nvSpPr>
            <p:spPr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l" t="t" r="r" b="b"/>
                <a:pathLst>
                  <a:path w="33" h="32" extrusionOk="0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12"/>
              <p:cNvSpPr/>
              <p:nvPr/>
            </p:nvSpPr>
            <p:spPr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12"/>
              <p:cNvSpPr/>
              <p:nvPr/>
            </p:nvSpPr>
            <p:spPr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l" t="t" r="r" b="b"/>
                <a:pathLst>
                  <a:path w="188" h="727" extrusionOk="0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1" name="Google Shape;41;p12"/>
              <p:cNvSpPr/>
              <p:nvPr/>
            </p:nvSpPr>
            <p:spPr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l" t="t" r="r" b="b"/>
                <a:pathLst>
                  <a:path w="33" h="33" extrusionOk="0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42;p12"/>
              <p:cNvSpPr/>
              <p:nvPr/>
            </p:nvSpPr>
            <p:spPr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l" t="t" r="r" b="b"/>
                <a:pathLst>
                  <a:path w="192" h="973" extrusionOk="0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3" name="Google Shape;43;p12"/>
              <p:cNvSpPr/>
              <p:nvPr/>
            </p:nvSpPr>
            <p:spPr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44;p12"/>
              <p:cNvSpPr/>
              <p:nvPr/>
            </p:nvSpPr>
            <p:spPr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135" extrusionOk="0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</p:sp>
          <p:sp>
            <p:nvSpPr>
              <p:cNvPr id="45" name="Google Shape;45;p12"/>
              <p:cNvSpPr/>
              <p:nvPr/>
            </p:nvSpPr>
            <p:spPr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l" t="t" r="r" b="b"/>
                <a:pathLst>
                  <a:path w="40" h="40" extrusionOk="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46;p12"/>
              <p:cNvSpPr/>
              <p:nvPr/>
            </p:nvSpPr>
            <p:spPr>
              <a:xfrm>
                <a:off x="11939587" y="6596063"/>
                <a:ext cx="23813" cy="252413"/>
              </a:xfrm>
              <a:prstGeom prst="rect">
                <a:avLst/>
              </a:prstGeom>
              <a:gradFill>
                <a:gsLst>
                  <a:gs pos="0">
                    <a:schemeClr val="lt2"/>
                  </a:gs>
                  <a:gs pos="100000">
                    <a:srgbClr val="3B4B54"/>
                  </a:gs>
                </a:gsLst>
                <a:lin ang="54000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47" name="Google Shape;47;p1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  <a:defRPr sz="3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8" name="Google Shape;48;p1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191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Char char="•"/>
              <a:defRPr sz="2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914400" marR="0" lvl="1" indent="-38735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Arial"/>
              <a:buChar char="•"/>
              <a:defRPr sz="20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1371600" marR="0" lvl="2" indent="-37147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250"/>
              <a:buFont typeface="Arial"/>
              <a:buChar char="•"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1828800" marR="0" lvl="3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2286000" marR="0" lvl="4" indent="-355600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Char char="•"/>
              <a:defRPr sz="16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2743200" marR="0" lvl="5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3200400" marR="0" lvl="6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3657600" marR="0" lvl="7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4114800" marR="0" lvl="8" indent="-339725" algn="l" rtl="0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1750"/>
              <a:buFont typeface="Arial"/>
              <a:buChar char="•"/>
              <a:defRPr sz="14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49" name="Google Shape;49;p12"/>
          <p:cNvSpPr txBox="1">
            <a:spLocks noGrp="1"/>
          </p:cNvSpPr>
          <p:nvPr>
            <p:ph type="dt" idx="10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ftr" idx="11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chemeClr val="lt1"/>
                </a:solidFill>
                <a:latin typeface="Twentieth Century"/>
                <a:ea typeface="Twentieth Century"/>
                <a:cs typeface="Twentieth Century"/>
                <a:sym typeface="Twentieth Century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3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3.png"/><Relationship Id="rId4" Type="http://schemas.openxmlformats.org/officeDocument/2006/relationships/package" Target="../embeddings/Microsoft_Excel_Macro-Enabled_Worksheet.xlsm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4.png"/><Relationship Id="rId4" Type="http://schemas.openxmlformats.org/officeDocument/2006/relationships/package" Target="../embeddings/Microsoft_Excel_Macro-Enabled_Worksheet1.xlsm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"/>
          <p:cNvSpPr txBox="1"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Font typeface="Twentieth Century"/>
              <a:buNone/>
            </a:pPr>
            <a:r>
              <a:rPr lang="pt-BR"/>
              <a:t>ANÁLISE DE TRANSPORTE DE UTENTES - BOMBEIROS</a:t>
            </a:r>
            <a:endParaRPr/>
          </a:p>
        </p:txBody>
      </p:sp>
      <p:sp>
        <p:nvSpPr>
          <p:cNvPr id="235" name="Google Shape;235;p1"/>
          <p:cNvSpPr txBox="1"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500"/>
              <a:buNone/>
            </a:pPr>
            <a:r>
              <a:rPr lang="pt-BR"/>
              <a:t>ALUNO: MARCOS RAMOS</a:t>
            </a:r>
            <a:br>
              <a:rPr lang="pt-BR"/>
            </a:br>
            <a:r>
              <a:rPr lang="pt-BR"/>
              <a:t>ORIENTADOR: PAULO VIEIRA</a:t>
            </a:r>
            <a:br>
              <a:rPr lang="pt-BR"/>
            </a:br>
            <a:r>
              <a:rPr lang="pt-BR"/>
              <a:t>DATA: 25/04/2025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650D27-3D30-4C41-A68C-41E2BAF315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Treinamento do Modelo com K-</a:t>
            </a:r>
            <a:r>
              <a:rPr lang="pt-BR" dirty="0" err="1"/>
              <a:t>Means</a:t>
            </a:r>
            <a:endParaRPr lang="pt-BR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0C8104B-795E-4CE4-B9A7-1112E49118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1413" y="1511969"/>
            <a:ext cx="9905998" cy="50167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O treinamento do modelo foi realizado com o script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treinar_modelo_final.py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, utilizando o algoritmo </a:t>
            </a:r>
            <a:r>
              <a:rPr kumimoji="0" lang="pt-BR" altLang="pt-BR" sz="20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KMeans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 com </a:t>
            </a:r>
            <a:r>
              <a:rPr kumimoji="0" lang="pt-BR" altLang="pt-BR" sz="20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 = 6 clusters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.</a:t>
            </a:r>
            <a:b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</a:b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As etapas principais foram: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Carregamento dos dados do arquivo Dados_Preprocessados_Codificados.csv;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Normalização das variáveis numéricas com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StandardScaler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Treinamento do modelo com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KMeans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(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n_clusters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=6);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Salvamento do modelo em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modelo_kmeans.pkl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Salvamento do normalizador em </a:t>
            </a:r>
            <a:r>
              <a:rPr kumimoji="0" lang="pt-BR" altLang="pt-BR" sz="20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normalizador.pkl</a:t>
            </a: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Geração do arquivo dados_normalizados.csv, utilizado para gerar os clusters exploratórios.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20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+mn-lt"/>
              </a:rPr>
              <a:t>Essa estrutura permitiu separar claramente o modelo final do processo de análise exploratória.</a:t>
            </a:r>
          </a:p>
        </p:txBody>
      </p:sp>
    </p:spTree>
    <p:extLst>
      <p:ext uri="{BB962C8B-B14F-4D97-AF65-F5344CB8AC3E}">
        <p14:creationId xmlns:p14="http://schemas.microsoft.com/office/powerpoint/2010/main" val="3398105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0783FE29-0492-4272-B0D1-2D32C5990E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94424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A49D9E3-5E35-41B8-BB78-13B2E720C6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APLICAÇÃO COM STREAMLIT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9AF64960-98A1-4AE6-A3B3-53173A6264D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1412" y="1973632"/>
            <a:ext cx="9905998" cy="409342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Para tornar o modelo acessível e utilizável, foi desenvolvida uma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interface web interativa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utilizando o framework </a:t>
            </a:r>
            <a:r>
              <a:rPr kumimoji="0" lang="pt-BR" altLang="pt-BR" sz="1800" b="1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Streamlit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arquivo principal da aplicação é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Kmeans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Streamlit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 App.py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aplicação permite: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Inserir manualmente os dados de um transporte;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sistema realiza a transformação automática (codificação e normalização);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O modelo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modelo_kmeans.pkl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é carregado;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 predição retorna o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cluster ao qual pertence aquele transporte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Além disso, o app carrega os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valores legíveis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do arquivo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mapeamento_legivel.json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tornando a interface amigável mesmo com dados codificados internamente.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64789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F49864F-CCFA-40E4-A80A-DEE4C3D8A7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B82B1D5-DF81-4ED2-9991-55C46DE07B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BDF792E-734E-4ECF-B86B-96116D0EE3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12068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6D248C-4C10-42E6-A6E9-A1A794A55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AE62826-ACC9-4792-8489-F582407055F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5"/>
          <a:stretch/>
        </p:blipFill>
        <p:spPr>
          <a:xfrm>
            <a:off x="0" y="417200"/>
            <a:ext cx="12192000" cy="60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8963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0459E1-A35A-4C6B-8760-7BA7A28E37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C6EA7B5-995B-407C-9107-24A5F30BC9C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E4BC526-A06B-4CDA-A200-47CA6EA636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265"/>
          <a:stretch/>
        </p:blipFill>
        <p:spPr>
          <a:xfrm>
            <a:off x="0" y="417200"/>
            <a:ext cx="12192000" cy="602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72085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7638E5E-BC60-4607-BEA0-D3CF80DFC3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VARIÁVEIS DERIVADAS E CORRELAÇÃO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EDE4061C-5302-4F4C-80E3-7DDA2A3587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1413" y="1712021"/>
            <a:ext cx="9905998" cy="46166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Nesta etapa, foram criadas variáveis adicionais com base no número de veículos utilizados diariamente: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MEDIA_ANUAL_VEICULOS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 média de veículos utilizados por dia em cada ano.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DIFERENCA_DIARIA_VEICULOS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: diferença entre o número de veículos usados em um dia e a média anual correspondente.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Essas variáveis foram adicionadas ao conjunto de dados principal (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Dados_Preprocessados_Codificados.csv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 e salvas no novo arquivo: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 Unicode MS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Dados_Com_Variaveis_Derivadas.csv 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Além disso, foi gerada uma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matriz de correlação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 entre essas variáveis e todas as demais variáveis numéricas do </a:t>
            </a:r>
            <a:r>
              <a:rPr kumimoji="0" lang="pt-BR" altLang="pt-BR" sz="1800" b="0" i="0" u="none" strike="noStrike" cap="none" normalizeH="0" baseline="0" dirty="0" err="1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dataset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.</a:t>
            </a:r>
            <a:b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As variáveis com correlação mais forte foram impressas no terminal para facilitar a análise de redundância e apoiar decisões futuras sobre a exclusão de atributos altamente correlacionados.</a:t>
            </a:r>
          </a:p>
        </p:txBody>
      </p:sp>
    </p:spTree>
    <p:extLst>
      <p:ext uri="{BB962C8B-B14F-4D97-AF65-F5344CB8AC3E}">
        <p14:creationId xmlns:p14="http://schemas.microsoft.com/office/powerpoint/2010/main" val="16179868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89BBE3E-9767-4FD2-91A1-D9C1E0ABE5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65851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6E96EFD-8A83-44DB-B2FC-55157885637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6729"/>
          <a:stretch/>
        </p:blipFill>
        <p:spPr>
          <a:xfrm>
            <a:off x="0" y="753400"/>
            <a:ext cx="12192000" cy="53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6265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2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OBJETIVO DO PROJETO</a:t>
            </a:r>
            <a:endParaRPr/>
          </a:p>
        </p:txBody>
      </p:sp>
      <p:sp>
        <p:nvSpPr>
          <p:cNvPr id="241" name="Google Shape;241;p2"/>
          <p:cNvSpPr txBox="1"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Char char="•"/>
            </a:pPr>
            <a:r>
              <a:rPr lang="pt-BR"/>
              <a:t>Criar um sistema de agrupamento de transportes de utentes (clustering) para prever padrões de uso de ambulâncias (deitados e sentados).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E301D531-A81C-4882-9872-35DFE44A27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567" b="14426"/>
          <a:stretch/>
        </p:blipFill>
        <p:spPr>
          <a:xfrm>
            <a:off x="0" y="1344706"/>
            <a:ext cx="12192000" cy="4370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87256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3D916CDE-D3E2-4A29-9234-04A6C716266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1143000" y="1418564"/>
            <a:ext cx="9905999" cy="56323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🔁 Correlações fortes entre variáveis relacionadas: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PED_NUM_VEICULOS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x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PED_NUM_BOMBEIROS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→ correlação de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0.76</a:t>
            </a:r>
            <a:b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</a:b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Mais veículos frequentemente exigem mais bombeiros por transporte.</a:t>
            </a:r>
            <a:endParaRPr kumimoji="0" lang="pt-BR" altLang="pt-BR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📉 Correlações com o tempo (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ANO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):</a:t>
            </a:r>
            <a:endParaRPr kumimoji="0" lang="pt-BR" altLang="pt-BR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VEICULO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MEDIA_ANUAL_VEICULOS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RESERVA_DESTINO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RESERVA_DESCRICAO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apresentam correlação negativa com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ANO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indicando </a:t>
            </a: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mudanças operacionais ao longo do tempo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, como: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Alteração no tipo de veículo utilizado,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Redução na média de veículos por dia,</a:t>
            </a:r>
          </a:p>
          <a:p>
            <a:pPr marL="457200" marR="0" lvl="1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Mudanças nos destinos e descrições dos atendimentos.</a:t>
            </a:r>
            <a:endParaRPr kumimoji="0" lang="pt-BR" altLang="pt-BR" sz="1800" b="1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pt-BR" altLang="pt-BR" sz="1800" b="1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📎 Variáveis com baixa ou nenhuma correlação: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ts val="120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Algumas variáveis como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RESERVA_TIPO_FACT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,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RESERVA_LOCAL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e 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  <a:latin typeface="Arial Unicode MS"/>
              </a:rPr>
              <a:t>PED_COD_SERVICO</a:t>
            </a:r>
            <a:r>
              <a:rPr kumimoji="0" lang="pt-BR" altLang="pt-BR" sz="1800" b="0" i="0" u="none" strike="noStrike" cap="none" normalizeH="0" baseline="0" dirty="0">
                <a:ln>
                  <a:noFill/>
                </a:ln>
                <a:solidFill>
                  <a:schemeClr val="bg1"/>
                </a:solidFill>
                <a:effectLst/>
              </a:rPr>
              <a:t> demonstraram correlações fracas com a maioria dos atributos, indicando possível independência ou distribuição mais aleatória nos dados.</a:t>
            </a: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bg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pt-BR" altLang="pt-B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ítulo 1">
            <a:extLst>
              <a:ext uri="{FF2B5EF4-FFF2-40B4-BE49-F238E27FC236}">
                <a16:creationId xmlns:a16="http://schemas.microsoft.com/office/drawing/2014/main" id="{496AE5FB-EA20-4FC2-83AC-9B35E59716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309237"/>
            <a:ext cx="9905998" cy="1478570"/>
          </a:xfrm>
        </p:spPr>
        <p:txBody>
          <a:bodyPr/>
          <a:lstStyle/>
          <a:p>
            <a:r>
              <a:rPr lang="pt-BR" dirty="0"/>
              <a:t>ANÁLISE GERAL DAS CORRELAÇÕES</a:t>
            </a:r>
          </a:p>
        </p:txBody>
      </p:sp>
    </p:spTree>
    <p:extLst>
      <p:ext uri="{BB962C8B-B14F-4D97-AF65-F5344CB8AC3E}">
        <p14:creationId xmlns:p14="http://schemas.microsoft.com/office/powerpoint/2010/main" val="18553695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"/>
          <p:cNvSpPr txBox="1">
            <a:spLocks noGrp="1"/>
          </p:cNvSpPr>
          <p:nvPr>
            <p:ph type="title"/>
          </p:nvPr>
        </p:nvSpPr>
        <p:spPr>
          <a:xfrm>
            <a:off x="817853" y="414111"/>
            <a:ext cx="9905998" cy="7179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CONJUNTO DE DADOS</a:t>
            </a:r>
            <a:endParaRPr/>
          </a:p>
        </p:txBody>
      </p:sp>
      <p:sp>
        <p:nvSpPr>
          <p:cNvPr id="247" name="Google Shape;247;p3"/>
          <p:cNvSpPr txBox="1">
            <a:spLocks noGrp="1"/>
          </p:cNvSpPr>
          <p:nvPr>
            <p:ph type="body" idx="1"/>
          </p:nvPr>
        </p:nvSpPr>
        <p:spPr>
          <a:xfrm>
            <a:off x="817853" y="1336431"/>
            <a:ext cx="4878389" cy="53457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 fontScale="55000" lnSpcReduction="20000"/>
          </a:bodyPr>
          <a:lstStyle/>
          <a:p>
            <a:pPr marL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None/>
            </a:pPr>
            <a:r>
              <a:rPr lang="pt-BR" sz="2900"/>
              <a:t>No dia 14/04 foi-me enviado um dataset em CSV com dados de transportes realizados de 2005 a 2024. Nele identifiquei as seguintes variáveis (colunas):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RESERVA_DATA</a:t>
            </a:r>
            <a:r>
              <a:rPr lang="pt-BR"/>
              <a:t> – Data da reserva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RESERVA_HORA</a:t>
            </a:r>
            <a:r>
              <a:rPr lang="pt-BR"/>
              <a:t> – Hora da reserva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RESERVA_TER_COD</a:t>
            </a:r>
            <a:r>
              <a:rPr lang="pt-BR"/>
              <a:t> – Código do terminal que reservou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RESERVA_LOCAL</a:t>
            </a:r>
            <a:r>
              <a:rPr lang="pt-BR"/>
              <a:t> – Local de origem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RESERVA_DESTINO</a:t>
            </a:r>
            <a:r>
              <a:rPr lang="pt-BR"/>
              <a:t> – Destino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RESERVA_DESCRICAO</a:t>
            </a:r>
            <a:r>
              <a:rPr lang="pt-BR"/>
              <a:t> – Descrição do tipo de transporte (ex: Transferência, Exame Médico, etc.)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RESERVA_POSICAO</a:t>
            </a:r>
            <a:r>
              <a:rPr lang="pt-BR"/>
              <a:t> – Posição do utente (ex: Deitado, Sentado)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VEICULO</a:t>
            </a:r>
            <a:r>
              <a:rPr lang="pt-BR"/>
              <a:t> – Identificação do veículo utilizado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RESERVA_HORA_TRATAMENTO</a:t>
            </a:r>
            <a:r>
              <a:rPr lang="pt-BR"/>
              <a:t> – Hora do tratamento (ou evento relacionado ao transporte)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RESERVA_TIPO_FACT</a:t>
            </a:r>
            <a:r>
              <a:rPr lang="pt-BR"/>
              <a:t> – Tipo de faturação (ex: REQUISIÇÃO)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PED_DATA</a:t>
            </a:r>
            <a:r>
              <a:rPr lang="pt-BR"/>
              <a:t> – Data efetiva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PED_HORA_SAIDA</a:t>
            </a:r>
            <a:r>
              <a:rPr lang="pt-BR"/>
              <a:t> – Hora da saída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PED_DATA_FIM</a:t>
            </a:r>
            <a:r>
              <a:rPr lang="pt-BR"/>
              <a:t> – Data do fim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PED_HORA_FIM</a:t>
            </a:r>
            <a:r>
              <a:rPr lang="pt-BR"/>
              <a:t> – Hora do fim do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PED_COD_SERVICO</a:t>
            </a:r>
            <a:r>
              <a:rPr lang="pt-BR"/>
              <a:t> – Código do serviço executado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PED_NUM_VEICULOS</a:t>
            </a:r>
            <a:r>
              <a:rPr lang="pt-BR"/>
              <a:t> – Número de veículos usados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PED_NUM_BOMBEIROS</a:t>
            </a:r>
            <a:r>
              <a:rPr lang="pt-BR"/>
              <a:t> – Número de bombeiros envolvidos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PED_KILOMETROS</a:t>
            </a:r>
            <a:r>
              <a:rPr lang="pt-BR"/>
              <a:t> – Quilómetros percorridos no transporte</a:t>
            </a:r>
            <a:endParaRPr/>
          </a:p>
          <a:p>
            <a:pPr marL="228600" lvl="0" indent="-2286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25000"/>
              <a:buChar char="•"/>
            </a:pPr>
            <a:r>
              <a:rPr lang="pt-BR" b="1"/>
              <a:t>PED_LOCAL</a:t>
            </a:r>
            <a:r>
              <a:rPr lang="pt-BR"/>
              <a:t> – Local associado ao pedido (provavelmente origem)</a:t>
            </a:r>
            <a:endParaRPr/>
          </a:p>
        </p:txBody>
      </p:sp>
      <p:graphicFrame>
        <p:nvGraphicFramePr>
          <p:cNvPr id="248" name="Google Shape;248;p3"/>
          <p:cNvGraphicFramePr/>
          <p:nvPr/>
        </p:nvGraphicFramePr>
        <p:xfrm>
          <a:off x="5808784" y="414111"/>
          <a:ext cx="6146822" cy="62680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r:id="rId4" imgW="6146822" imgH="6268043" progId="Excel.SheetMacroEnabled.12">
                  <p:embed/>
                </p:oleObj>
              </mc:Choice>
              <mc:Fallback>
                <p:oleObj r:id="rId4" imgW="6146822" imgH="6268043" progId="Excel.SheetMacroEnabled.12">
                  <p:embed/>
                  <p:pic>
                    <p:nvPicPr>
                      <p:cNvPr id="248" name="Google Shape;248;p3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5808784" y="414111"/>
                        <a:ext cx="6146822" cy="6268043"/>
                      </a:xfrm>
                      <a:prstGeom prst="rect">
                        <a:avLst/>
                      </a:prstGeom>
                      <a:solidFill>
                        <a:schemeClr val="lt1"/>
                      </a:solidFill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/>
              <a:t>TRATAMENTO DE DADOS</a:t>
            </a:r>
            <a:endParaRPr/>
          </a:p>
        </p:txBody>
      </p:sp>
      <p:sp>
        <p:nvSpPr>
          <p:cNvPr id="254" name="Google Shape;254;p4"/>
          <p:cNvSpPr txBox="1">
            <a:spLocks noGrp="1"/>
          </p:cNvSpPr>
          <p:nvPr>
            <p:ph type="body" idx="1"/>
          </p:nvPr>
        </p:nvSpPr>
        <p:spPr>
          <a:xfrm>
            <a:off x="1141412" y="2050574"/>
            <a:ext cx="9905999" cy="39395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Utilizando o SPSS, realizei o pré-processamento inicial dos dados: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Preenchi os valores ausentes das variáveis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categóricas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com o valor "INDEFINIDO“</a:t>
            </a:r>
            <a:endParaRPr dirty="0"/>
          </a:p>
          <a:p>
            <a:pPr marL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dirty="0">
                <a:latin typeface="Arial"/>
                <a:ea typeface="Arial"/>
                <a:cs typeface="Arial"/>
                <a:sym typeface="Arial"/>
              </a:rPr>
              <a:t>As variáveis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numéricas já estavam completas</a:t>
            </a:r>
            <a:r>
              <a:rPr lang="pt-BR" sz="1800" dirty="0">
                <a:latin typeface="Arial"/>
                <a:ea typeface="Arial"/>
                <a:cs typeface="Arial"/>
                <a:sym typeface="Arial"/>
              </a:rPr>
              <a:t> e não precisaram de preenchimento.</a:t>
            </a:r>
            <a:endParaRPr sz="1800" dirty="0"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Criei novas variáveis a partir dos campos de data e hora: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DURACAO_MINUTOS — duração do transporte em minutos,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ANO, MES, DIA_SEMANA — extraídos das datas,</a:t>
            </a:r>
            <a:endParaRPr dirty="0"/>
          </a:p>
          <a:p>
            <a:pPr marL="457200" marR="0" lvl="1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MINUTOS_SAIDA, TURNO — extraídos dos horários de saída.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esse conjunto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Dados_Preprocessados.csv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prontos para a etapa de preparação para 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Machine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Learning.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55" name="Google Shape;255;p4"/>
          <p:cNvGraphicFramePr/>
          <p:nvPr/>
        </p:nvGraphicFramePr>
        <p:xfrm>
          <a:off x="9574213" y="3440113"/>
          <a:ext cx="11112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0" r:id="rId4" imgW="11112" imgH="5418137" progId="Excel.SheetMacroEnabled.12">
                  <p:embed/>
                </p:oleObj>
              </mc:Choice>
              <mc:Fallback>
                <p:oleObj r:id="rId4" imgW="11112" imgH="5418137" progId="Excel.SheetMacroEnabled.12">
                  <p:embed/>
                  <p:pic>
                    <p:nvPicPr>
                      <p:cNvPr id="255" name="Google Shape;255;p4"/>
                      <p:cNvPicPr preferRelativeResize="0"/>
                      <p:nvPr/>
                    </p:nvPicPr>
                    <p:blipFill rotWithShape="1">
                      <a:blip r:embed="rId5">
                        <a:alphaModFix/>
                      </a:blip>
                      <a:srcRect/>
                      <a:stretch/>
                    </p:blipFill>
                    <p:spPr>
                      <a:xfrm>
                        <a:off x="9574213" y="3440113"/>
                        <a:ext cx="11112" cy="5418137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oogle Shape;260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6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Twentieth Century"/>
              <a:buNone/>
            </a:pPr>
            <a:r>
              <a:rPr lang="pt-BR" dirty="0"/>
              <a:t>PREPARAÇÃO PARA MACHINE LEARNING</a:t>
            </a:r>
            <a:endParaRPr dirty="0"/>
          </a:p>
        </p:txBody>
      </p:sp>
      <p:sp>
        <p:nvSpPr>
          <p:cNvPr id="266" name="Google Shape;266;p6"/>
          <p:cNvSpPr txBox="1">
            <a:spLocks noGrp="1"/>
          </p:cNvSpPr>
          <p:nvPr>
            <p:ph type="body" idx="1"/>
          </p:nvPr>
        </p:nvSpPr>
        <p:spPr>
          <a:xfrm>
            <a:off x="1141412" y="2065963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Após o pré-processamento inicial, realizei a preparação final dos dados para 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clustering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Transformei todas as variáveis categóricas em valores numéricos inteiros simples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utilizando codificação por ordem de aparecimento.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mapeamento entre os valores originais e os códigos atribuídos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no arquivo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mapeamento.xlsx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rastreabilidade e facilitar interpretações futuras.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Removi as colunas de datas e horas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(RESERVA_DATA, RESERVA_HORA, PED_DATA, PED_HORA_SAIDA, PED_DATA_FIM, PED_HORA_FIM, RESERVA_HORA_TRATAMENTO), pois o algoritmo K-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exige apenas variáveis numéricas comparáveis. 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Salvei o </a:t>
            </a:r>
            <a:r>
              <a:rPr lang="pt-BR" sz="1800" b="0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resultante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Dados_Preprocessados_Codificados.csv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5881"/>
            <a:ext cx="12192000" cy="64262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8"/>
          <p:cNvSpPr txBox="1"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buSzPts val="3600"/>
            </a:pPr>
            <a:r>
              <a:rPr lang="pt-BR" dirty="0"/>
              <a:t>GERAÇÃO DOS CLUSTERS EXPLORATÓRIOS</a:t>
            </a:r>
          </a:p>
        </p:txBody>
      </p:sp>
      <p:sp>
        <p:nvSpPr>
          <p:cNvPr id="277" name="Google Shape;277;p8"/>
          <p:cNvSpPr txBox="1">
            <a:spLocks noGrp="1"/>
          </p:cNvSpPr>
          <p:nvPr>
            <p:ph type="body" idx="1"/>
          </p:nvPr>
        </p:nvSpPr>
        <p:spPr>
          <a:xfrm>
            <a:off x="1141412" y="2065964"/>
            <a:ext cx="9905999" cy="3908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None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Com 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dataset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preparado, apliquei o algoritmo K-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para agrupar os transportes em clusters:</a:t>
            </a: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Normalizei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todas as variáveis numéricas utilizando o método 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StandardScaler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, para garantir que todas as variáveis tivessem a mesma escala.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Apliquei o K-</a:t>
            </a:r>
            <a:r>
              <a:rPr lang="pt-BR" sz="1800" b="1" i="0" u="none" strike="noStrike" cap="none" dirty="0" err="1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Means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variando o número de clusters de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4 a 10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Para cada valor de k, foi criada uma nova coluna (cluster_4, cluster_5, ..., cluster_10) com a identificação do grupo a que cada transporte pertence.</a:t>
            </a:r>
            <a:endParaRPr dirty="0"/>
          </a:p>
          <a:p>
            <a:pPr marL="0" marR="0" lvl="0" indent="-114300" algn="l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/>
              <a:buChar char="•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objetivo foi 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explorar diferentes segmentações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 dos transportes para entender padrões de comportamento e necessidades de ambulâncias.</a:t>
            </a:r>
            <a:endParaRPr dirty="0"/>
          </a:p>
          <a:p>
            <a:pPr marL="0" lvl="0" indent="-114300">
              <a:lnSpc>
                <a:spcPct val="100000"/>
              </a:lnSpc>
              <a:spcBef>
                <a:spcPts val="1200"/>
              </a:spcBef>
              <a:buSzPts val="1800"/>
            </a:pP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O código foi salvo como </a:t>
            </a:r>
            <a:r>
              <a:rPr lang="pt-BR" sz="1800" b="1" dirty="0">
                <a:latin typeface="Arial"/>
                <a:ea typeface="Arial"/>
                <a:cs typeface="Arial"/>
                <a:sym typeface="Arial"/>
              </a:rPr>
              <a:t>gerar_clusters.</a:t>
            </a:r>
            <a:r>
              <a:rPr lang="pt-BR" sz="180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py </a:t>
            </a:r>
            <a:r>
              <a:rPr lang="pt-BR" sz="1800" b="0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na pasta do trabalho.</a:t>
            </a:r>
            <a:endParaRPr dirty="0"/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Twentieth Century"/>
              <a:buNone/>
            </a:pPr>
            <a:endParaRPr sz="18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A7F4824-C8B1-4E17-B1E8-0EB4F02686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15881"/>
            <a:ext cx="12192000" cy="642623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ircuito">
  <a:themeElements>
    <a:clrScheme name="Circuito">
      <a:dk1>
        <a:srgbClr val="000000"/>
      </a:dk1>
      <a:lt1>
        <a:srgbClr val="FFFFFF"/>
      </a:lt1>
      <a:dk2>
        <a:srgbClr val="252C36"/>
      </a:dk2>
      <a:lt2>
        <a:srgbClr val="7C96A3"/>
      </a:lt2>
      <a:accent1>
        <a:srgbClr val="4FD093"/>
      </a:accent1>
      <a:accent2>
        <a:srgbClr val="54BCDF"/>
      </a:accent2>
      <a:accent3>
        <a:srgbClr val="A262D0"/>
      </a:accent3>
      <a:accent4>
        <a:srgbClr val="D7537B"/>
      </a:accent4>
      <a:accent5>
        <a:srgbClr val="E78045"/>
      </a:accent5>
      <a:accent6>
        <a:srgbClr val="84C350"/>
      </a:accent6>
      <a:hlink>
        <a:srgbClr val="22FFFF"/>
      </a:hlink>
      <a:folHlink>
        <a:srgbClr val="9BF3F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6687</TotalTime>
  <Words>1141</Words>
  <Application>Microsoft Office PowerPoint</Application>
  <PresentationFormat>Widescreen</PresentationFormat>
  <Paragraphs>82</Paragraphs>
  <Slides>21</Slides>
  <Notes>10</Notes>
  <HiddenSlides>0</HiddenSlides>
  <MMClips>0</MMClips>
  <ScaleCrop>false</ScaleCrop>
  <HeadingPairs>
    <vt:vector size="8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6" baseType="lpstr">
      <vt:lpstr>Arial</vt:lpstr>
      <vt:lpstr>Arial Unicode MS</vt:lpstr>
      <vt:lpstr>Twentieth Century</vt:lpstr>
      <vt:lpstr>Circuito</vt:lpstr>
      <vt:lpstr>Microsoft Excel Macro-Enabled Worksheet</vt:lpstr>
      <vt:lpstr>ANÁLISE DE TRANSPORTE DE UTENTES - BOMBEIROS</vt:lpstr>
      <vt:lpstr>OBJETIVO DO PROJETO</vt:lpstr>
      <vt:lpstr>CONJUNTO DE DADOS</vt:lpstr>
      <vt:lpstr>TRATAMENTO DE DADOS</vt:lpstr>
      <vt:lpstr>Apresentação do PowerPoint</vt:lpstr>
      <vt:lpstr>PREPARAÇÃO PARA MACHINE LEARNING</vt:lpstr>
      <vt:lpstr>Apresentação do PowerPoint</vt:lpstr>
      <vt:lpstr>GERAÇÃO DOS CLUSTERS EXPLORATÓRIOS</vt:lpstr>
      <vt:lpstr>Apresentação do PowerPoint</vt:lpstr>
      <vt:lpstr>Apresentação do PowerPoint</vt:lpstr>
      <vt:lpstr>Treinamento do Modelo com K-Means</vt:lpstr>
      <vt:lpstr>Apresentação do PowerPoint</vt:lpstr>
      <vt:lpstr>APLICAÇÃO COM STREAMLIT</vt:lpstr>
      <vt:lpstr>Apresentação do PowerPoint</vt:lpstr>
      <vt:lpstr>Apresentação do PowerPoint</vt:lpstr>
      <vt:lpstr>Apresentação do PowerPoint</vt:lpstr>
      <vt:lpstr>VARIÁVEIS DERIVADAS E CORRELAÇÃO</vt:lpstr>
      <vt:lpstr>Apresentação do PowerPoint</vt:lpstr>
      <vt:lpstr>Apresentação do PowerPoint</vt:lpstr>
      <vt:lpstr>Apresentação do PowerPoint</vt:lpstr>
      <vt:lpstr>ANÁLISE GERAL DAS CORRELAÇÕES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DE TRANSPORTE DE UTENTES - BOMBEIROS</dc:title>
  <dc:creator>Marcos Ramos</dc:creator>
  <cp:lastModifiedBy>Marcos Ramos</cp:lastModifiedBy>
  <cp:revision>11</cp:revision>
  <dcterms:created xsi:type="dcterms:W3CDTF">2025-04-25T15:52:46Z</dcterms:created>
  <dcterms:modified xsi:type="dcterms:W3CDTF">2025-05-27T16:58:22Z</dcterms:modified>
</cp:coreProperties>
</file>